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58" r:id="rId4"/>
    <p:sldId id="256" r:id="rId5"/>
    <p:sldId id="271" r:id="rId6"/>
    <p:sldId id="257" r:id="rId7"/>
    <p:sldId id="261" r:id="rId8"/>
    <p:sldId id="260" r:id="rId9"/>
    <p:sldId id="259" r:id="rId10"/>
    <p:sldId id="268" r:id="rId11"/>
    <p:sldId id="263" r:id="rId12"/>
    <p:sldId id="267" r:id="rId13"/>
    <p:sldId id="264" r:id="rId14"/>
    <p:sldId id="265" r:id="rId15"/>
    <p:sldId id="266" r:id="rId16"/>
    <p:sldId id="269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>
        <p:scale>
          <a:sx n="70" d="100"/>
          <a:sy n="70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D45C-86EF-448E-AEA9-F0FEA8CB3213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BCA1-F831-48BB-B68F-D316614855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7414-1685-4E23-BE46-899C158F0F67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154E-EAF7-4087-863B-6686EA0444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DF2E-560F-4E4F-8B88-72DEF311F819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6C87-C46A-4FEB-A3AC-55F58F3ED3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11A3-4D62-4A59-A589-C54E810C8644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94B4-A637-4DC9-80F6-528BC0F62F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48F0-71AA-4641-95D7-F2ABE92C96BA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AD4F-C3E3-4BA6-9C58-F66EF47D2A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22AC-934E-4571-B8A1-875AAA4FB8FD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A28A-A169-45DC-A2D7-FA78161E6B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C228-2336-4DF5-A815-65EBCCF90D9B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C29E-81D7-4FDD-A2FF-8539B21F44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6893-F60F-4C1B-86CD-DA775058C098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4478-4308-4F68-B2C7-7449FE4BB0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36CF-6E24-4A52-B644-D9E0EA998DA0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404D-DF4C-4A32-B1F4-C57F0B8F5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AD7E-4740-4822-B894-0124A477E1A0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5A23-8D8A-42F7-B1D1-9E6B77C728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F30F2-4AE9-4902-BEC6-0DF9E91C864C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17BEE-4C8D-4CC0-80B4-1D68F14A31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66E42F-6E80-467E-B2CF-2DC9FE1318E3}" type="datetimeFigureOut">
              <a:rPr lang="cs-CZ"/>
              <a:pPr>
                <a:defRPr/>
              </a:pPr>
              <a:t>27.10.2016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E3C71B-BD13-4923-9779-353A97E38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15040" cy="11430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7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Matka Země</a:t>
            </a:r>
            <a:br>
              <a:rPr lang="cs-CZ" sz="7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4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náš jediný domov</a:t>
            </a:r>
            <a:endParaRPr lang="cs-CZ" sz="4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9" name="Zástupný symbol pro obsah 4" descr="planet ore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73100"/>
            <a:ext cx="9144000" cy="618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cs-CZ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6" name="Zástupný symbol pro obsah 3" descr="Clipboard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"/>
            <a:ext cx="8709025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ovéPole 9"/>
          <p:cNvSpPr txBox="1">
            <a:spLocks noChangeArrowheads="1"/>
          </p:cNvSpPr>
          <p:nvPr/>
        </p:nvSpPr>
        <p:spPr bwMode="auto">
          <a:xfrm>
            <a:off x="6500813" y="714375"/>
            <a:ext cx="2143125" cy="369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The butterfly effect</a:t>
            </a:r>
          </a:p>
        </p:txBody>
      </p:sp>
      <p:pic>
        <p:nvPicPr>
          <p:cNvPr id="1028" name="Obrázek 7" descr="zina.png"/>
          <p:cNvPicPr>
            <a:picLocks noChangeAspect="1"/>
          </p:cNvPicPr>
          <p:nvPr/>
        </p:nvPicPr>
        <p:blipFill>
          <a:blip r:embed="rId3" cstate="print"/>
          <a:srcRect l="7005" t="3279" r="4253" b="4916"/>
          <a:stretch>
            <a:fillRect/>
          </a:stretch>
        </p:blipFill>
        <p:spPr bwMode="auto">
          <a:xfrm>
            <a:off x="6143625" y="2286000"/>
            <a:ext cx="2714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72375" y="1214438"/>
          <a:ext cx="1393825" cy="1350962"/>
        </p:xfrm>
        <a:graphic>
          <a:graphicData uri="http://schemas.openxmlformats.org/presentationml/2006/ole">
            <p:oleObj spid="_x0000_s1026" name="CorelDRAW CMX" r:id="rId4" imgW="6828840" imgH="6614280" progId="">
              <p:embed/>
            </p:oleObj>
          </a:graphicData>
        </a:graphic>
      </p:graphicFrame>
      <p:pic>
        <p:nvPicPr>
          <p:cNvPr id="1029" name="Obrázek 5" descr="struktura pavou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525" y="161925"/>
            <a:ext cx="53086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 err="1" smtClean="0"/>
              <a:t>Managment</a:t>
            </a:r>
            <a:r>
              <a:rPr lang="cs-CZ" sz="3600" b="1" dirty="0" smtClean="0"/>
              <a:t> RMZ – péče o planetární rodinu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485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RMZ bude network vertikálně koordinovaný doporučeními SRL. Struktura bude adresná z hlediska kontinentů, států a lokálních komunit.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Lokální komunity (LK) budou základním pilířem rodiny v novém, planetárním významu. Budou modelem změn.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Koordinace mezi SRL a LK bude probíhat shora i zdola (zpětná vazba) pomocí Sekretariátu.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RMZ vytvoří planetární právní a etický rámec a bude usilovat o jejich přijetí na úrovni států i dalších struktur (ekocida, charta přírody, ekologická stopa, …)</a:t>
            </a:r>
            <a:b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75" cy="49720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Zpráva o stavu světa </a:t>
            </a:r>
            <a:r>
              <a:rPr lang="cs-CZ" sz="1600" b="1" dirty="0"/>
              <a:t>(ročně)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Model udržitelného </a:t>
            </a:r>
            <a:r>
              <a:rPr lang="cs-CZ" sz="2400" b="1" dirty="0" err="1" smtClean="0"/>
              <a:t>impaktu</a:t>
            </a:r>
            <a:r>
              <a:rPr lang="cs-CZ" sz="2400" b="1" dirty="0" smtClean="0"/>
              <a:t> lidstva (UIL) a zpětná vazba</a:t>
            </a:r>
          </a:p>
          <a:p>
            <a:pPr marL="363538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b="1" dirty="0" smtClean="0"/>
              <a:t>(průběžně)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H</a:t>
            </a:r>
            <a:r>
              <a:rPr lang="cs-CZ" sz="2400" b="1" dirty="0" smtClean="0"/>
              <a:t>armonogram transformace UIL </a:t>
            </a:r>
            <a:r>
              <a:rPr lang="cs-CZ" sz="1600" b="1" dirty="0" smtClean="0"/>
              <a:t>(průběžně)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Sjednocení </a:t>
            </a:r>
            <a:r>
              <a:rPr lang="cs-CZ" sz="2400" b="1" dirty="0"/>
              <a:t>světového hnutí pro ochranu planety – seznam organizací v </a:t>
            </a:r>
            <a:r>
              <a:rPr lang="cs-CZ" sz="2400" b="1" dirty="0" smtClean="0"/>
              <a:t>RMZ </a:t>
            </a:r>
            <a:r>
              <a:rPr lang="cs-CZ" sz="1600" b="1" dirty="0" smtClean="0"/>
              <a:t>(průběžně)</a:t>
            </a:r>
            <a:endParaRPr lang="cs-CZ" sz="1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Strukturované </a:t>
            </a:r>
            <a:r>
              <a:rPr lang="cs-CZ" sz="2400" b="1" dirty="0"/>
              <a:t>balíčky informací dle adresátů a </a:t>
            </a:r>
            <a:r>
              <a:rPr lang="cs-CZ" sz="2400" b="1" dirty="0" smtClean="0"/>
              <a:t>biotopů </a:t>
            </a:r>
            <a:r>
              <a:rPr lang="cs-CZ" sz="1600" b="1" dirty="0" smtClean="0"/>
              <a:t>(průběžně)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Seznam </a:t>
            </a:r>
            <a:r>
              <a:rPr lang="cs-CZ" sz="2400" b="1" dirty="0" err="1" smtClean="0"/>
              <a:t>Frack</a:t>
            </a:r>
            <a:r>
              <a:rPr lang="cs-CZ" sz="2400" b="1" dirty="0" smtClean="0"/>
              <a:t> Free oblastí </a:t>
            </a:r>
            <a:r>
              <a:rPr lang="cs-CZ" sz="1600" b="1" dirty="0" smtClean="0"/>
              <a:t>(průběžně)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Seznam zón RMZ </a:t>
            </a:r>
            <a:r>
              <a:rPr lang="cs-CZ" sz="1600" b="1" dirty="0" smtClean="0"/>
              <a:t>(průběžně), komunit…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2052" name="Nadpis 3"/>
          <p:cNvSpPr>
            <a:spLocks noGrp="1"/>
          </p:cNvSpPr>
          <p:nvPr>
            <p:ph type="title"/>
          </p:nvPr>
        </p:nvSpPr>
        <p:spPr>
          <a:xfrm>
            <a:off x="214313" y="587375"/>
            <a:ext cx="3419475" cy="769938"/>
          </a:xfrm>
        </p:spPr>
        <p:txBody>
          <a:bodyPr>
            <a:spAutoFit/>
          </a:bodyPr>
          <a:lstStyle/>
          <a:p>
            <a:r>
              <a:rPr lang="cs-CZ" b="1" smtClean="0">
                <a:solidFill>
                  <a:srgbClr val="00B050"/>
                </a:solidFill>
              </a:rPr>
              <a:t>Výstupy RMZ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57563" y="357188"/>
          <a:ext cx="608012" cy="588962"/>
        </p:xfrm>
        <a:graphic>
          <a:graphicData uri="http://schemas.openxmlformats.org/presentationml/2006/ole">
            <p:oleObj spid="_x0000_s2050" name="CorelDRAW CMX" r:id="rId3" imgW="6828840" imgH="6614280" progId="">
              <p:embed/>
            </p:oleObj>
          </a:graphicData>
        </a:graphic>
      </p:graphicFrame>
      <p:pic>
        <p:nvPicPr>
          <p:cNvPr id="5" name="Obrázek 4" descr="P1067007-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262091"/>
            <a:ext cx="3500430" cy="4667239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w="19050"/>
            <a:extrusionClr>
              <a:schemeClr val="bg1">
                <a:lumMod val="75000"/>
              </a:schemeClr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6386513" y="2274888"/>
            <a:ext cx="2686050" cy="4011612"/>
          </a:xfrm>
        </p:spPr>
        <p:txBody>
          <a:bodyPr/>
          <a:lstStyle/>
          <a:p>
            <a:r>
              <a:rPr lang="cs-CZ" sz="3200" b="1" smtClean="0"/>
              <a:t>RMZ zde byla založena i kvůli odkazu Karla IV.</a:t>
            </a:r>
          </a:p>
        </p:txBody>
      </p:sp>
      <p:pic>
        <p:nvPicPr>
          <p:cNvPr id="15363" name="Obrázek 9" descr="IMG_59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9150"/>
            <a:ext cx="6357938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527744" y="357166"/>
            <a:ext cx="5429288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Hrad Karlštejn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8. 3. 2013 - založení RMZ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357718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Zakládací listina a zakládající členové v obřadní ze síni Karlštejna ze 17 států včetně JAR</a:t>
            </a:r>
            <a:endParaRPr lang="cs-CZ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7" name="Obrázek 3" descr="IMGP37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357563"/>
            <a:ext cx="42132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Zástupný symbol pro obsah 8" descr="IMGP35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3"/>
            <a:ext cx="42687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Zástupný symbol pro obsah 7" descr="listina orez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2938" y="1689100"/>
            <a:ext cx="31765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Jak rozšířit myšlenky RMZ?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Spojování všech současných sociálních a ekologických hnutí pod jednou vlajkou (MEF) prostřednictvím světového </a:t>
            </a:r>
            <a:r>
              <a:rPr lang="cs-CZ" b="1" dirty="0" err="1" smtClean="0"/>
              <a:t>antifracking</a:t>
            </a:r>
            <a:r>
              <a:rPr lang="cs-CZ" b="1" dirty="0" smtClean="0"/>
              <a:t> hnutí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 smtClean="0"/>
              <a:t>Tartem</a:t>
            </a:r>
            <a:r>
              <a:rPr lang="cs-CZ" b="1" dirty="0" smtClean="0"/>
              <a:t> by mohlo být světové turné známých kapel: šest koncertů v každém kontinentu (U2 a prohlášení Světové rady lidstva - klíčových osob z RMZ a </a:t>
            </a:r>
            <a:r>
              <a:rPr lang="cs-CZ" b="1" dirty="0" err="1" smtClean="0"/>
              <a:t>sympatizujích</a:t>
            </a:r>
            <a:r>
              <a:rPr lang="cs-CZ" b="1" dirty="0" smtClean="0"/>
              <a:t> světových celebrit),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Sociální sítě nových členů (webové stránky a FB MEF, </a:t>
            </a:r>
            <a:r>
              <a:rPr lang="cs-CZ" b="1" dirty="0" err="1" smtClean="0"/>
              <a:t>crowdsourcing</a:t>
            </a:r>
            <a:r>
              <a:rPr lang="cs-CZ" b="1" dirty="0" smtClean="0"/>
              <a:t> – PC simulace záchrany planety)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Seznam obcí s příklady dobré praxe (udržitelnost) v souladu s cíli a RMZ dle zón RMZ.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Založení: RMZ planetární vědecké rady, RMZ </a:t>
            </a:r>
            <a:r>
              <a:rPr lang="cs-CZ" b="1" dirty="0" err="1" smtClean="0"/>
              <a:t>Planetary</a:t>
            </a:r>
            <a:r>
              <a:rPr lang="cs-CZ" b="1" dirty="0" smtClean="0"/>
              <a:t> </a:t>
            </a:r>
            <a:r>
              <a:rPr lang="cs-CZ" b="1" dirty="0" err="1" smtClean="0"/>
              <a:t>think</a:t>
            </a:r>
            <a:r>
              <a:rPr lang="cs-CZ" b="1" dirty="0" smtClean="0"/>
              <a:t>-tank, Management RMZ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Vytváření modelu udržitelného vlivu lidstva (EVL) a jeho zpětná vazba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 smtClean="0"/>
              <a:t>Foundraising</a:t>
            </a:r>
            <a:r>
              <a:rPr lang="cs-CZ" b="1" dirty="0" smtClean="0"/>
              <a:t> a napojení se na Banku pro chudé.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6" descr="planet orez.png"/>
          <p:cNvPicPr>
            <a:picLocks noChangeAspect="1"/>
          </p:cNvPicPr>
          <p:nvPr/>
        </p:nvPicPr>
        <p:blipFill>
          <a:blip r:embed="rId2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857456" y="476672"/>
            <a:ext cx="6286544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/>
            </a:r>
            <a:b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Rodina Matky Země - </a:t>
            </a:r>
            <a:r>
              <a:rPr lang="cs-CZ" sz="36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otevřený projekt</a:t>
            </a:r>
            <a: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/>
            </a:r>
            <a:b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pro obnovení </a:t>
            </a:r>
            <a:r>
              <a:rPr lang="cs-CZ" b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symbiózy </a:t>
            </a:r>
            <a:br>
              <a:rPr lang="cs-CZ" b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cs-CZ" b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mezi </a:t>
            </a:r>
            <a: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lidstvem a přírodou</a:t>
            </a:r>
            <a:endParaRPr lang="cs-CZ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42484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Motto:</a:t>
            </a:r>
            <a:endParaRPr lang="cs-CZ" b="1" dirty="0">
              <a:ln>
                <a:solidFill>
                  <a:schemeClr val="accent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Chceš-li změnit svět, změň (nejprve) sebe.</a:t>
            </a: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 smtClean="0">
              <a:ln>
                <a:solidFill>
                  <a:schemeClr val="accent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Svět lásky, míru a hojnosti můžeme tvořit teprve tehdy,</a:t>
            </a: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když tyto kvality objevíme ve svém nitru. To je počáteční bod.</a:t>
            </a: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 smtClean="0">
              <a:ln>
                <a:solidFill>
                  <a:schemeClr val="accent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Radost, hravost a tvořivost ať nám jsou vodítkem.</a:t>
            </a: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ln>
                <a:solidFill>
                  <a:schemeClr val="accent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66871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Lidstvo </a:t>
            </a:r>
            <a:r>
              <a:rPr lang="cs-CZ" sz="2000" b="1" dirty="0" smtClean="0"/>
              <a:t>je </a:t>
            </a:r>
            <a:r>
              <a:rPr lang="cs-CZ" sz="2000" b="1" dirty="0">
                <a:solidFill>
                  <a:srgbClr val="FF0000"/>
                </a:solidFill>
              </a:rPr>
              <a:t>jedna rodina </a:t>
            </a:r>
            <a:r>
              <a:rPr lang="cs-CZ" sz="2000" b="1" dirty="0"/>
              <a:t>na křehké palubě mateřské lodi, planety Země.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Planeta Země se chová jako jediný organismus a je pro lidstvo Matkou.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Probuzení lidstva </a:t>
            </a:r>
            <a:r>
              <a:rPr lang="cs-CZ" sz="2100" b="1" dirty="0" smtClean="0">
                <a:solidFill>
                  <a:srgbClr val="FF0000"/>
                </a:solidFill>
              </a:rPr>
              <a:t>na základě osobnostní transformace každého jednotlivce směrem k </a:t>
            </a:r>
            <a:r>
              <a:rPr lang="cs-CZ" sz="2000" b="1" dirty="0" smtClean="0">
                <a:solidFill>
                  <a:srgbClr val="FF0000"/>
                </a:solidFill>
              </a:rPr>
              <a:t>planetárního vědomí</a:t>
            </a:r>
            <a:r>
              <a:rPr lang="cs-CZ" sz="2000" b="1" dirty="0" smtClean="0"/>
              <a:t>.</a:t>
            </a:r>
            <a:endParaRPr lang="cs-CZ" sz="20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/>
              <a:t>Spravedlivý přístup k uspokojení základních potřeb lidstva - odstranění nedostatku pitné vody, hladomoru, sucha (živoucí ne mrtvá půda) a chudoby.</a:t>
            </a:r>
            <a:endParaRPr lang="cs-CZ" sz="20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/>
              <a:t>Základní </a:t>
            </a:r>
            <a:r>
              <a:rPr lang="cs-CZ" sz="2000" b="1" dirty="0" smtClean="0"/>
              <a:t>principy: </a:t>
            </a:r>
            <a:r>
              <a:rPr lang="cs-CZ" sz="2000" b="1" dirty="0"/>
              <a:t>Otevřené srdce, láska k ostatním lidem, k sobě samému, celé planetě, udržitelná ekologická stopa lidstva.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/>
              <a:t>Otevřeno </a:t>
            </a:r>
            <a:r>
              <a:rPr lang="cs-CZ" sz="2000" b="1" dirty="0"/>
              <a:t>všem subjektům.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5123" name="Obrázek 3" descr="images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5413"/>
            <a:ext cx="45005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1000125"/>
            <a:ext cx="228600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786563" y="1000125"/>
            <a:ext cx="2357437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500063" y="1098550"/>
            <a:ext cx="1428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800" b="1">
                <a:solidFill>
                  <a:schemeClr val="bg1"/>
                </a:solidFill>
                <a:latin typeface="Calibri" pitchFamily="34" charset="0"/>
              </a:rPr>
              <a:t>TEZE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28625" y="357188"/>
            <a:ext cx="6200775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RODINA MATKY ZEMĚ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4071938" cy="4221088"/>
          </a:xfrm>
          <a:solidFill>
            <a:schemeClr val="accent6">
              <a:lumMod val="60000"/>
              <a:lumOff val="40000"/>
              <a:alpha val="36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 smtClean="0">
                <a:solidFill>
                  <a:srgbClr val="00B050"/>
                </a:solidFill>
              </a:rPr>
              <a:t>Kapka</a:t>
            </a:r>
            <a:r>
              <a:rPr lang="cs-CZ" sz="3600" b="1" dirty="0">
                <a:solidFill>
                  <a:srgbClr val="00B050"/>
                </a:solidFill>
              </a:rPr>
              <a:t>, ke kapce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>
                <a:solidFill>
                  <a:srgbClr val="00B050"/>
                </a:solidFill>
              </a:rPr>
              <a:t>srdce k srdci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>
                <a:solidFill>
                  <a:srgbClr val="00B050"/>
                </a:solidFill>
              </a:rPr>
              <a:t>kapky lásky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>
                <a:solidFill>
                  <a:srgbClr val="00B050"/>
                </a:solidFill>
              </a:rPr>
              <a:t>uzavřou kruh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>
                <a:solidFill>
                  <a:srgbClr val="00B050"/>
                </a:solidFill>
              </a:rPr>
              <a:t>Rodiny Matky Země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>
                <a:solidFill>
                  <a:srgbClr val="00B050"/>
                </a:solidFill>
              </a:rPr>
              <a:t>k její obnově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rgbClr val="00B050"/>
              </a:solidFill>
            </a:endParaRPr>
          </a:p>
        </p:txBody>
      </p:sp>
      <p:pic>
        <p:nvPicPr>
          <p:cNvPr id="6148" name="Obrázek 5" descr="MEF_we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863600"/>
            <a:ext cx="3571875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Obrázek 10" descr="planet orez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054350"/>
            <a:ext cx="50720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71438" y="1071563"/>
            <a:ext cx="5357812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750" b="1" dirty="0">
                <a:latin typeface="+mn-lt"/>
                <a:cs typeface="+mn-cs"/>
              </a:rPr>
              <a:t>Globální hnutí pro evoluci planetárního vědomí lidstva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750" b="1" dirty="0">
                <a:latin typeface="+mn-lt"/>
                <a:cs typeface="+mn-cs"/>
              </a:rPr>
              <a:t>s cílem zajistit udržitelnou ekologickou stopu </a:t>
            </a:r>
            <a:r>
              <a:rPr lang="cs-CZ" sz="1750" b="1" dirty="0" smtClean="0">
                <a:latin typeface="+mn-lt"/>
                <a:cs typeface="+mn-cs"/>
              </a:rPr>
              <a:t>lidstva i budoucím generacím</a:t>
            </a:r>
            <a:endParaRPr lang="cs-CZ" sz="175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75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-396875" y="-4763"/>
            <a:ext cx="6200775" cy="6477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RODINA MATKY ZEMĚ</a:t>
            </a:r>
            <a:endParaRPr lang="cs-CZ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0" y="476672"/>
            <a:ext cx="5364163" cy="6381328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B050"/>
                </a:solidFill>
                <a:latin typeface="+mn-lt"/>
                <a:cs typeface="+mn-cs"/>
              </a:rPr>
              <a:t>Hlavn</a:t>
            </a:r>
            <a:r>
              <a:rPr lang="cs-CZ" sz="2800" b="1" dirty="0">
                <a:solidFill>
                  <a:srgbClr val="00B050"/>
                </a:solidFill>
                <a:latin typeface="+mn-lt"/>
                <a:cs typeface="+mn-cs"/>
              </a:rPr>
              <a:t>í cíle: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700" b="1" dirty="0">
                <a:solidFill>
                  <a:srgbClr val="00B050"/>
                </a:solidFill>
                <a:latin typeface="+mn-lt"/>
                <a:cs typeface="+mn-cs"/>
              </a:rPr>
              <a:t> Zastřešení hnutí vzniklých na základě nového paradigmatu založeného na lásce, soucitu a toleranci, podpořit zrození „Nové Země“.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7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Vytvoření světové rady lidstva.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700" b="1" dirty="0">
                <a:solidFill>
                  <a:srgbClr val="002060"/>
                </a:solidFill>
                <a:latin typeface="+mn-lt"/>
                <a:cs typeface="+mn-cs"/>
              </a:rPr>
              <a:t>  Šíření nejnovějších poznatků vědy (kvantová fyzika atd.). Tyto poznatky se v zásadě shodují se všemi prastarými učeními (např. </a:t>
            </a:r>
            <a:r>
              <a:rPr lang="cs-CZ" sz="1700" b="1" dirty="0" err="1">
                <a:solidFill>
                  <a:srgbClr val="002060"/>
                </a:solidFill>
                <a:latin typeface="+mn-lt"/>
                <a:cs typeface="+mn-cs"/>
              </a:rPr>
              <a:t>joga</a:t>
            </a:r>
            <a:r>
              <a:rPr lang="cs-CZ" sz="1700" b="1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cs-CZ" sz="1700" b="1" dirty="0" err="1">
                <a:solidFill>
                  <a:srgbClr val="002060"/>
                </a:solidFill>
                <a:latin typeface="+mn-lt"/>
                <a:cs typeface="+mn-cs"/>
              </a:rPr>
              <a:t>tao</a:t>
            </a:r>
            <a:r>
              <a:rPr lang="cs-CZ" sz="1700" b="1" dirty="0">
                <a:solidFill>
                  <a:srgbClr val="002060"/>
                </a:solidFill>
                <a:latin typeface="+mn-lt"/>
                <a:cs typeface="+mn-cs"/>
              </a:rPr>
              <a:t>, šamanismus).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700" b="1" dirty="0">
                <a:solidFill>
                  <a:srgbClr val="AE0289"/>
                </a:solidFill>
                <a:latin typeface="+mn-lt"/>
                <a:cs typeface="+mn-cs"/>
              </a:rPr>
              <a:t>  Aplikace těchto vědomostí do všech oblastí života, především do školství a zdravotnictví.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Prosazovat opuštění současných tezí kvantitativního růstu na základě konkurence a nahradit je spoluprací a kvalitativním růstem s maximálním ohledem na přírodu a zdraví všech (ekosystémů). Tj. postupné omezení všech jedů jako jsou pesticidy, herbicidy, hormonální antikoncepce, atd. a dalších škodlivin, radikální snižování </a:t>
            </a:r>
            <a:r>
              <a:rPr lang="cs-CZ" sz="17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odpadů, přechod na obnovitelné zdroje energie, obnovení půdní úrodnosti a tím zastavení půdní eroze</a:t>
            </a:r>
            <a:endParaRPr lang="cs-CZ" sz="17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700" b="1" dirty="0">
                <a:solidFill>
                  <a:srgbClr val="AE0602"/>
                </a:solidFill>
                <a:latin typeface="+mn-lt"/>
                <a:cs typeface="+mn-cs"/>
              </a:rPr>
              <a:t> Rozvíjet lásku a úctu k zemi, vodě, zvířatům, rostlinám a všem dalším bytostem = obnova symbiózy mezi lidstvem a přírodou.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700" b="1" dirty="0">
                <a:solidFill>
                  <a:srgbClr val="AE0602"/>
                </a:solidFill>
                <a:latin typeface="+mn-lt"/>
                <a:cs typeface="+mn-cs"/>
              </a:rPr>
              <a:t>Postupný přechod na udržitelnou  ekologickou stopu lidstva.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pic>
        <p:nvPicPr>
          <p:cNvPr id="8196" name="Obrázek 8" descr="MEF_we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863600"/>
            <a:ext cx="3571875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ázek 9" descr="planet orez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0" y="4005263"/>
            <a:ext cx="38036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8596" y="2442949"/>
            <a:ext cx="8215370" cy="4370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tx2">
                <a:lumMod val="40000"/>
                <a:lumOff val="60000"/>
              </a:schemeClr>
            </a:contourClr>
          </a:sp3d>
        </p:spPr>
        <p:txBody>
          <a:bodyPr wrap="square">
            <a:spAutoFit/>
          </a:bodyPr>
          <a:lstStyle/>
          <a:p>
            <a:pPr marL="263525" indent="-263525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263525" algn="l"/>
              </a:tabLst>
              <a:defRPr/>
            </a:pPr>
            <a:r>
              <a:rPr lang="cs-CZ" sz="2000" b="1" dirty="0">
                <a:latin typeface="+mn-lt"/>
                <a:cs typeface="+mn-cs"/>
              </a:rPr>
              <a:t> Světový systém se stává  čím dál rychleji nestabilní</a:t>
            </a:r>
          </a:p>
          <a:p>
            <a:pPr marL="263525" indent="-263525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263525" algn="l"/>
              </a:tabLst>
              <a:defRPr/>
            </a:pPr>
            <a:r>
              <a:rPr lang="cs-CZ" sz="2000" b="1" dirty="0">
                <a:latin typeface="+mn-lt"/>
                <a:cs typeface="+mn-cs"/>
              </a:rPr>
              <a:t> Exponenciálně roste znečistění, které příroda není schopna saturovat.</a:t>
            </a:r>
          </a:p>
          <a:p>
            <a:pPr marL="263525" indent="-263525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263525" algn="l"/>
              </a:tabLst>
              <a:defRPr/>
            </a:pPr>
            <a:r>
              <a:rPr lang="cs-CZ" sz="2000" b="1" dirty="0">
                <a:latin typeface="+mn-lt"/>
                <a:cs typeface="+mn-cs"/>
              </a:rPr>
              <a:t> Globální devastace světových, pro lidstvo životně důležitých ekosystémů, dosahuje alarmujících rozměrů </a:t>
            </a:r>
            <a:r>
              <a:rPr lang="cs-CZ" sz="2000" b="1" dirty="0" smtClean="0">
                <a:latin typeface="+mn-lt"/>
                <a:cs typeface="+mn-cs"/>
              </a:rPr>
              <a:t>(ničeny jsou pralesy</a:t>
            </a:r>
            <a:r>
              <a:rPr lang="cs-CZ" sz="2000" b="1" dirty="0">
                <a:latin typeface="+mn-lt"/>
                <a:cs typeface="+mn-cs"/>
              </a:rPr>
              <a:t>, oceány, korálové útesy, </a:t>
            </a:r>
            <a:r>
              <a:rPr lang="cs-CZ" sz="2000" b="1" dirty="0" smtClean="0">
                <a:latin typeface="+mn-lt"/>
                <a:cs typeface="+mn-cs"/>
              </a:rPr>
              <a:t>půda (a z toho plyne půdní eroze, sucho, povodně, nezdravé potraviny a vliv na klima), </a:t>
            </a:r>
            <a:r>
              <a:rPr lang="cs-CZ" sz="2000" b="1" dirty="0">
                <a:latin typeface="+mn-lt"/>
                <a:cs typeface="+mn-cs"/>
              </a:rPr>
              <a:t>kontaminace prostředí a zejména vody, tání ledovců, permafrostu a hydrátů metanu).</a:t>
            </a:r>
          </a:p>
          <a:p>
            <a:pPr marL="263525" indent="-263525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263525" algn="l"/>
              </a:tabLst>
              <a:defRPr/>
            </a:pPr>
            <a:r>
              <a:rPr lang="cs-CZ" sz="2000" b="1" dirty="0">
                <a:latin typeface="+mn-lt"/>
                <a:cs typeface="+mn-cs"/>
              </a:rPr>
              <a:t>Je narušen přirozený skleníkový efekt (cca 280 </a:t>
            </a:r>
            <a:r>
              <a:rPr lang="cs-CZ" sz="2000" b="1" dirty="0" err="1">
                <a:latin typeface="+mn-lt"/>
                <a:cs typeface="+mn-cs"/>
              </a:rPr>
              <a:t>ppm</a:t>
            </a:r>
            <a:r>
              <a:rPr lang="cs-CZ" sz="2000" b="1" dirty="0">
                <a:latin typeface="+mn-lt"/>
                <a:cs typeface="+mn-cs"/>
              </a:rPr>
              <a:t> CO</a:t>
            </a:r>
            <a:r>
              <a:rPr lang="cs-CZ" sz="2000" b="1" baseline="-25000" dirty="0">
                <a:latin typeface="+mn-lt"/>
                <a:cs typeface="+mn-cs"/>
              </a:rPr>
              <a:t>2</a:t>
            </a:r>
            <a:r>
              <a:rPr lang="cs-CZ" sz="2000" b="1" dirty="0">
                <a:latin typeface="+mn-lt"/>
                <a:cs typeface="+mn-cs"/>
              </a:rPr>
              <a:t>). Dnes dosahuje </a:t>
            </a:r>
            <a:r>
              <a:rPr lang="cs-CZ" sz="2000" b="1" dirty="0" smtClean="0">
                <a:latin typeface="+mn-lt"/>
                <a:cs typeface="+mn-cs"/>
              </a:rPr>
              <a:t>už 400 </a:t>
            </a:r>
            <a:r>
              <a:rPr lang="cs-CZ" sz="2000" b="1" dirty="0" err="1">
                <a:latin typeface="+mn-lt"/>
                <a:cs typeface="+mn-cs"/>
              </a:rPr>
              <a:t>ppm</a:t>
            </a:r>
            <a:r>
              <a:rPr lang="cs-CZ" sz="2000" b="1" dirty="0">
                <a:latin typeface="+mn-lt"/>
                <a:cs typeface="+mn-cs"/>
              </a:rPr>
              <a:t>, za jeden rok roste o 2 </a:t>
            </a:r>
            <a:r>
              <a:rPr lang="cs-CZ" sz="2000" b="1" dirty="0" err="1">
                <a:latin typeface="+mn-lt"/>
                <a:cs typeface="+mn-cs"/>
              </a:rPr>
              <a:t>ppm</a:t>
            </a:r>
            <a:r>
              <a:rPr lang="cs-CZ" sz="2000" b="1" dirty="0">
                <a:latin typeface="+mn-lt"/>
                <a:cs typeface="+mn-cs"/>
              </a:rPr>
              <a:t> – jednoznačně spalováním fosilních </a:t>
            </a:r>
            <a:r>
              <a:rPr lang="cs-CZ" sz="2000" b="1" dirty="0" smtClean="0">
                <a:latin typeface="+mn-lt"/>
                <a:cs typeface="+mn-cs"/>
              </a:rPr>
              <a:t>paliv, což dodává ročně do atmosféry 4 GT uhlíku. To </a:t>
            </a:r>
            <a:r>
              <a:rPr lang="cs-CZ" sz="2000" b="1" dirty="0">
                <a:latin typeface="+mn-lt"/>
                <a:cs typeface="+mn-cs"/>
              </a:rPr>
              <a:t>startuje </a:t>
            </a:r>
            <a:r>
              <a:rPr lang="cs-CZ" sz="2000" b="1" dirty="0" smtClean="0">
                <a:latin typeface="+mn-lt"/>
                <a:cs typeface="+mn-cs"/>
              </a:rPr>
              <a:t>i novou pozitivní </a:t>
            </a:r>
            <a:r>
              <a:rPr lang="cs-CZ" sz="2000" b="1" dirty="0">
                <a:latin typeface="+mn-lt"/>
                <a:cs typeface="+mn-cs"/>
              </a:rPr>
              <a:t>zpětnou </a:t>
            </a:r>
            <a:r>
              <a:rPr lang="cs-CZ" sz="2000" b="1" dirty="0" smtClean="0">
                <a:latin typeface="+mn-lt"/>
                <a:cs typeface="+mn-cs"/>
              </a:rPr>
              <a:t>vazbu: tání permafrostu a hydrátů </a:t>
            </a:r>
            <a:r>
              <a:rPr lang="cs-CZ" sz="2000" b="1" dirty="0">
                <a:latin typeface="+mn-lt"/>
                <a:cs typeface="+mn-cs"/>
              </a:rPr>
              <a:t>metanu </a:t>
            </a:r>
            <a:r>
              <a:rPr lang="cs-CZ" sz="2000" b="1" dirty="0" smtClean="0">
                <a:latin typeface="+mn-lt"/>
                <a:cs typeface="+mn-cs"/>
              </a:rPr>
              <a:t>na dně moří – oboje uvolňuje nový metan - a </a:t>
            </a:r>
            <a:r>
              <a:rPr lang="cs-CZ" sz="2000" b="1" dirty="0">
                <a:latin typeface="+mn-lt"/>
                <a:cs typeface="+mn-cs"/>
              </a:rPr>
              <a:t>urychluje tak nutnost opustit fosilní paliva.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  <a:cs typeface="+mn-cs"/>
            </a:endParaRPr>
          </a:p>
        </p:txBody>
      </p:sp>
      <p:pic>
        <p:nvPicPr>
          <p:cNvPr id="9221" name="Obrázek 5" descr="par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5259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ovéPole 6"/>
          <p:cNvSpPr txBox="1">
            <a:spLocks noChangeArrowheads="1"/>
          </p:cNvSpPr>
          <p:nvPr/>
        </p:nvSpPr>
        <p:spPr bwMode="auto">
          <a:xfrm>
            <a:off x="4860032" y="1628800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Paříž za 500 let při roztátí veškerého ledu na planetě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8712" y="227488"/>
            <a:ext cx="4857784" cy="125729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Nutnost rychlé celosvětově koordinované akce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 descr="planet orez.png"/>
          <p:cNvPicPr>
            <a:picLocks noChangeAspect="1"/>
          </p:cNvPicPr>
          <p:nvPr/>
        </p:nvPicPr>
        <p:blipFill>
          <a:blip r:embed="rId2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1802" y="71422"/>
            <a:ext cx="6286544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Otevřený projekt RMZ</a:t>
            </a:r>
            <a:endParaRPr lang="cs-CZ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Tři hlavní </a:t>
            </a:r>
            <a:r>
              <a:rPr lang="cs-CZ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cíle:</a:t>
            </a:r>
            <a:endParaRPr lang="cs-CZ" b="1" dirty="0">
              <a:ln>
                <a:solidFill>
                  <a:schemeClr val="accent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1)</a:t>
            </a:r>
            <a:r>
              <a:rPr lang="cs-CZ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vytvoření Světové rady lidstva – nástin změny přístupu lidstva k </a:t>
            </a:r>
            <a:r>
              <a:rPr lang="cs-CZ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planetě/přírodě,</a:t>
            </a:r>
            <a:endParaRPr lang="cs-CZ" b="1" dirty="0">
              <a:ln>
                <a:solidFill>
                  <a:schemeClr val="accent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cs-CZ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propojení </a:t>
            </a:r>
            <a:r>
              <a:rPr lang="cs-CZ" b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všech aktivit, které již dnes existují pro společně koordinovaný </a:t>
            </a:r>
            <a:r>
              <a:rPr lang="cs-CZ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postup,</a:t>
            </a:r>
            <a:endParaRPr lang="cs-CZ" b="1" dirty="0">
              <a:ln>
                <a:solidFill>
                  <a:schemeClr val="accent2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450850" indent="-4508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cs-CZ" b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cs-CZ" b="1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vytvoření </a:t>
            </a:r>
            <a:r>
              <a:rPr lang="cs-CZ" b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tlaku na korporace a vlády, aby se zřekly systému </a:t>
            </a:r>
            <a:r>
              <a:rPr lang="cs-CZ" b="1" dirty="0" err="1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korporátního</a:t>
            </a:r>
            <a:r>
              <a:rPr lang="cs-CZ" b="1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průmyslu a zavázaly se k přechodu na udržitelnou ekologickou stopu při odstranění chudoby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58175" cy="1131888"/>
          </a:xfrm>
        </p:spPr>
        <p:txBody>
          <a:bodyPr/>
          <a:lstStyle/>
          <a:p>
            <a:r>
              <a:rPr lang="cs-CZ" b="1" smtClean="0">
                <a:solidFill>
                  <a:srgbClr val="00B050"/>
                </a:solidFill>
              </a:rPr>
              <a:t>Ekologická stopa</a:t>
            </a:r>
          </a:p>
        </p:txBody>
      </p:sp>
      <p:pic>
        <p:nvPicPr>
          <p:cNvPr id="11267" name="Zástupný symbol pro obsah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214438"/>
            <a:ext cx="4325938" cy="2571750"/>
          </a:xfrm>
        </p:spPr>
      </p:pic>
      <p:sp>
        <p:nvSpPr>
          <p:cNvPr id="11268" name="TextovéPole 4"/>
          <p:cNvSpPr txBox="1">
            <a:spLocks noChangeArrowheads="1"/>
          </p:cNvSpPr>
          <p:nvPr/>
        </p:nvSpPr>
        <p:spPr bwMode="auto">
          <a:xfrm>
            <a:off x="4786313" y="1714500"/>
            <a:ext cx="4429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Ekologická stopa je definována jako plocha ekologicky produktivní země a vody potřebná k produkci spotřebovaných zdrojů a asimilaci vzniklých odpadů. </a:t>
            </a:r>
          </a:p>
          <a:p>
            <a:r>
              <a:rPr lang="cs-CZ">
                <a:latin typeface="Calibri" pitchFamily="34" charset="0"/>
              </a:rPr>
              <a:t>Jednotka: globální hektar (gha) </a:t>
            </a:r>
          </a:p>
        </p:txBody>
      </p:sp>
      <p:pic>
        <p:nvPicPr>
          <p:cNvPr id="11269" name="Obrázek 5" descr="Ökologischer_Fußabdru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879850"/>
            <a:ext cx="43576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Obrázek 7" descr="ekostopa stupně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5035550"/>
            <a:ext cx="41433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ovéPole 9"/>
          <p:cNvSpPr txBox="1">
            <a:spLocks noChangeArrowheads="1"/>
          </p:cNvSpPr>
          <p:nvPr/>
        </p:nvSpPr>
        <p:spPr bwMode="auto">
          <a:xfrm>
            <a:off x="6286500" y="6550025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Zdroj: Wikipedie a Google Pictures</a:t>
            </a:r>
          </a:p>
        </p:txBody>
      </p:sp>
      <p:sp>
        <p:nvSpPr>
          <p:cNvPr id="11272" name="TextovéPole 10"/>
          <p:cNvSpPr txBox="1">
            <a:spLocks noChangeArrowheads="1"/>
          </p:cNvSpPr>
          <p:nvPr/>
        </p:nvSpPr>
        <p:spPr bwMode="auto">
          <a:xfrm>
            <a:off x="4714875" y="3783013"/>
            <a:ext cx="2882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alibri" pitchFamily="34" charset="0"/>
              </a:rPr>
              <a:t>Stav světa podle výpočtu ES </a:t>
            </a:r>
          </a:p>
          <a:p>
            <a:r>
              <a:rPr lang="cs-CZ" b="1">
                <a:latin typeface="Calibri" pitchFamily="34" charset="0"/>
              </a:rPr>
              <a:t>pro jednotlivé státy</a:t>
            </a:r>
          </a:p>
        </p:txBody>
      </p:sp>
      <p:sp>
        <p:nvSpPr>
          <p:cNvPr id="11273" name="TextovéPole 11"/>
          <p:cNvSpPr txBox="1">
            <a:spLocks noChangeArrowheads="1"/>
          </p:cNvSpPr>
          <p:nvPr/>
        </p:nvSpPr>
        <p:spPr bwMode="auto">
          <a:xfrm>
            <a:off x="214313" y="6357938"/>
            <a:ext cx="565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V současné době je udržitelná stopa cca 1,76 ha na osobu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Lidstvu jedna planeta už nestačí,</a:t>
            </a:r>
            <a:br>
              <a:rPr lang="cs-CZ" b="1" dirty="0" smtClean="0"/>
            </a:br>
            <a:r>
              <a:rPr lang="cs-CZ" sz="2700" b="1" dirty="0" smtClean="0"/>
              <a:t>člověk je první druh, který ohrožuje sám sebe i planetu</a:t>
            </a:r>
            <a:endParaRPr lang="cs-CZ" sz="27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1144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accent6">
                      <a:lumMod val="75000"/>
                    </a:schemeClr>
                  </a:outerShdw>
                </a:effectLst>
              </a:rPr>
              <a:t>Ekologická stopa lidstva přesahuje možnosti planetárních ekosystémů likvidovat její následky</a:t>
            </a:r>
          </a:p>
        </p:txBody>
      </p:sp>
      <p:pic>
        <p:nvPicPr>
          <p:cNvPr id="12292" name="Obrázek 3" descr="_59873698_planetary_boundaries_46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214688"/>
            <a:ext cx="2762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28625" y="2571750"/>
            <a:ext cx="2428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50800" dist="38100" dir="5400000" algn="ctr" rotWithShape="0">
                    <a:schemeClr val="accent6">
                      <a:lumMod val="75000"/>
                    </a:schemeClr>
                  </a:outerShdw>
                </a:effectLst>
                <a:latin typeface="+mn-lt"/>
                <a:cs typeface="+mn-cs"/>
              </a:rPr>
              <a:t>a to v parametrech:</a:t>
            </a:r>
          </a:p>
        </p:txBody>
      </p:sp>
      <p:pic>
        <p:nvPicPr>
          <p:cNvPr id="12294" name="Obrázek 6" descr="Fea_Steffen_Figure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693988"/>
            <a:ext cx="31194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928938" y="3068638"/>
            <a:ext cx="3571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accent6">
                      <a:lumMod val="75000"/>
                    </a:schemeClr>
                  </a:outerShdw>
                </a:effectLst>
                <a:latin typeface="+mn-lt"/>
                <a:cs typeface="+mn-cs"/>
              </a:rPr>
              <a:t>ztráty biodiverzity, koloběhu dusíku a klimatické změny</a:t>
            </a:r>
          </a:p>
        </p:txBody>
      </p:sp>
      <p:sp>
        <p:nvSpPr>
          <p:cNvPr id="12296" name="TextovéPole 8"/>
          <p:cNvSpPr txBox="1">
            <a:spLocks noChangeArrowheads="1"/>
          </p:cNvSpPr>
          <p:nvPr/>
        </p:nvSpPr>
        <p:spPr bwMode="auto">
          <a:xfrm>
            <a:off x="1143000" y="6072188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Stav k roku 2009 </a:t>
            </a:r>
          </a:p>
        </p:txBody>
      </p:sp>
      <p:sp>
        <p:nvSpPr>
          <p:cNvPr id="12297" name="TextovéPole 9"/>
          <p:cNvSpPr txBox="1">
            <a:spLocks noChangeArrowheads="1"/>
          </p:cNvSpPr>
          <p:nvPr/>
        </p:nvSpPr>
        <p:spPr bwMode="auto">
          <a:xfrm>
            <a:off x="5072063" y="6072188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Stav k roku 2014 </a:t>
            </a:r>
          </a:p>
        </p:txBody>
      </p:sp>
      <p:sp>
        <p:nvSpPr>
          <p:cNvPr id="12298" name="TextovéPole 10"/>
          <p:cNvSpPr txBox="1">
            <a:spLocks noChangeArrowheads="1"/>
          </p:cNvSpPr>
          <p:nvPr/>
        </p:nvSpPr>
        <p:spPr bwMode="auto">
          <a:xfrm>
            <a:off x="6072188" y="6550025"/>
            <a:ext cx="307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Zdroj: Planetary Boundaries, Stockholm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15731</TotalTime>
  <Words>925</Words>
  <Application>Microsoft Office PowerPoint</Application>
  <PresentationFormat>Předvádění na obrazovce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CorelDRAW CMX</vt:lpstr>
      <vt:lpstr>Matka Země náš jediný domov</vt:lpstr>
      <vt:lpstr>  Rodina Matky Země - otevřený projekt pro obnovení symbiózy  mezi lidstvem a přírodou</vt:lpstr>
      <vt:lpstr>Snímek 3</vt:lpstr>
      <vt:lpstr>RODINA MATKY ZEMĚ</vt:lpstr>
      <vt:lpstr>Snímek 5</vt:lpstr>
      <vt:lpstr>Snímek 6</vt:lpstr>
      <vt:lpstr>Otevřený projekt RMZ</vt:lpstr>
      <vt:lpstr>Ekologická stopa</vt:lpstr>
      <vt:lpstr>Lidstvu jedna planeta už nestačí, člověk je první druh, který ohrožuje sám sebe i planetu</vt:lpstr>
      <vt:lpstr>Snímek 10</vt:lpstr>
      <vt:lpstr>Snímek 11</vt:lpstr>
      <vt:lpstr>Managment RMZ – péče o planetární rodinu</vt:lpstr>
      <vt:lpstr>Výstupy RMZ</vt:lpstr>
      <vt:lpstr>RMZ zde byla založena i kvůli odkazu Karla IV.</vt:lpstr>
      <vt:lpstr>Zakládací listina a zakládající členové v obřadní ze síni Karlštejna ze 17 států včetně JAR</vt:lpstr>
      <vt:lpstr>Jak rozšířit myšlenky RMZ?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RODINA MATKY ZEMĚ</dc:title>
  <dc:creator>ziva voda stop hf</dc:creator>
  <cp:lastModifiedBy>ziva voda stop hf</cp:lastModifiedBy>
  <cp:revision>67</cp:revision>
  <dcterms:created xsi:type="dcterms:W3CDTF">2014-12-31T14:13:43Z</dcterms:created>
  <dcterms:modified xsi:type="dcterms:W3CDTF">2016-10-27T12:09:18Z</dcterms:modified>
</cp:coreProperties>
</file>